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62" r:id="rId2"/>
    <p:sldId id="256" r:id="rId3"/>
    <p:sldId id="263" r:id="rId4"/>
    <p:sldId id="259" r:id="rId5"/>
    <p:sldId id="260" r:id="rId6"/>
    <p:sldId id="26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C2CE-D4CD-4B75-8CA7-7F7CBD0F6B77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61EB5-1661-4B0E-A8A8-3AEBBE1B5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000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C2CE-D4CD-4B75-8CA7-7F7CBD0F6B77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61EB5-1661-4B0E-A8A8-3AEBBE1B5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97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C2CE-D4CD-4B75-8CA7-7F7CBD0F6B77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61EB5-1661-4B0E-A8A8-3AEBBE1B5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004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C2CE-D4CD-4B75-8CA7-7F7CBD0F6B77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61EB5-1661-4B0E-A8A8-3AEBBE1B5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056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C2CE-D4CD-4B75-8CA7-7F7CBD0F6B77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61EB5-1661-4B0E-A8A8-3AEBBE1B5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83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C2CE-D4CD-4B75-8CA7-7F7CBD0F6B77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61EB5-1661-4B0E-A8A8-3AEBBE1B5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979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C2CE-D4CD-4B75-8CA7-7F7CBD0F6B77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61EB5-1661-4B0E-A8A8-3AEBBE1B5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338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C2CE-D4CD-4B75-8CA7-7F7CBD0F6B77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61EB5-1661-4B0E-A8A8-3AEBBE1B5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374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C2CE-D4CD-4B75-8CA7-7F7CBD0F6B77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61EB5-1661-4B0E-A8A8-3AEBBE1B5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19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C2CE-D4CD-4B75-8CA7-7F7CBD0F6B77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61EB5-1661-4B0E-A8A8-3AEBBE1B5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872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C2CE-D4CD-4B75-8CA7-7F7CBD0F6B77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61EB5-1661-4B0E-A8A8-3AEBBE1B5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488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2C2CE-D4CD-4B75-8CA7-7F7CBD0F6B77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61EB5-1661-4B0E-A8A8-3AEBBE1B5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36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308" y="1975812"/>
            <a:ext cx="10515600" cy="926780"/>
          </a:xfrm>
        </p:spPr>
        <p:txBody>
          <a:bodyPr/>
          <a:lstStyle/>
          <a:p>
            <a:r>
              <a:rPr lang="fa-IR" dirty="0" smtClean="0">
                <a:solidFill>
                  <a:srgbClr val="C00000"/>
                </a:solidFill>
                <a:cs typeface="B Nazanin" panose="00000400000000000000" pitchFamily="2" charset="-78"/>
              </a:rPr>
              <a:t>مراحل راه‌اندازی و چگونگی استفاده از محیط آموزش مجازی</a:t>
            </a:r>
            <a:endParaRPr lang="en-US" dirty="0">
              <a:solidFill>
                <a:srgbClr val="C00000"/>
              </a:solidFill>
              <a:cs typeface="B Nazanin" panose="00000400000000000000" pitchFamily="2" charset="-7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5693532"/>
            <a:ext cx="12192000" cy="8163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fa-IR" sz="2400" dirty="0" smtClean="0">
                <a:solidFill>
                  <a:schemeClr val="tx1"/>
                </a:solidFill>
                <a:cs typeface="B Nazanin" panose="00000400000000000000" pitchFamily="2" charset="-78"/>
              </a:rPr>
              <a:t>دانشکده فنی مهندسی</a:t>
            </a:r>
          </a:p>
          <a:p>
            <a:pPr algn="ctr"/>
            <a:r>
              <a:rPr lang="fa-IR" sz="2400" dirty="0" smtClean="0">
                <a:solidFill>
                  <a:schemeClr val="tx1"/>
                </a:solidFill>
                <a:cs typeface="B Nazanin" panose="00000400000000000000" pitchFamily="2" charset="-78"/>
              </a:rPr>
              <a:t>گروه مهندسی مکانیک</a:t>
            </a:r>
            <a:endParaRPr lang="en-US" sz="2400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2473" y="-186758"/>
            <a:ext cx="1954967" cy="21625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76" t="17931" r="33890" b="16507"/>
          <a:stretch/>
        </p:blipFill>
        <p:spPr>
          <a:xfrm>
            <a:off x="0" y="0"/>
            <a:ext cx="1476462" cy="1789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37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64" y="-1"/>
            <a:ext cx="12105736" cy="6797615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1444092" y="2755814"/>
            <a:ext cx="4430188" cy="1600754"/>
            <a:chOff x="1444092" y="2755814"/>
            <a:chExt cx="4430188" cy="1600754"/>
          </a:xfrm>
        </p:grpSpPr>
        <p:sp>
          <p:nvSpPr>
            <p:cNvPr id="14" name="Rectangle 13"/>
            <p:cNvSpPr/>
            <p:nvPr/>
          </p:nvSpPr>
          <p:spPr>
            <a:xfrm>
              <a:off x="1444092" y="3282282"/>
              <a:ext cx="4430188" cy="1074286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r" rtl="1">
                <a:buFont typeface="Wingdings" panose="05000000000000000000" pitchFamily="2" charset="2"/>
                <a:buChar char="ü"/>
              </a:pP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در این قسمت آدرس وی </a:t>
              </a: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روم و یا وبینار درس مربوطه را </a:t>
              </a: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وارد نمایید.</a:t>
              </a:r>
              <a:endParaRPr lang="en-US" sz="1600" dirty="0">
                <a:solidFill>
                  <a:schemeClr val="tx1"/>
                </a:solidFill>
                <a:cs typeface="B Nazanin" panose="00000400000000000000" pitchFamily="2" charset="-78"/>
              </a:endParaRPr>
            </a:p>
          </p:txBody>
        </p:sp>
        <p:sp>
          <p:nvSpPr>
            <p:cNvPr id="15" name="Down Arrow 14"/>
            <p:cNvSpPr/>
            <p:nvPr/>
          </p:nvSpPr>
          <p:spPr>
            <a:xfrm rot="10800000">
              <a:off x="3449580" y="2755814"/>
              <a:ext cx="419212" cy="526468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5496138" y="772164"/>
            <a:ext cx="4430188" cy="107428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r" rtl="1">
              <a:buFont typeface="Wingdings" panose="05000000000000000000" pitchFamily="2" charset="2"/>
              <a:buChar char="ü"/>
            </a:pPr>
            <a:r>
              <a:rPr lang="fa-IR" dirty="0" smtClean="0">
                <a:solidFill>
                  <a:schemeClr val="tx1"/>
                </a:solidFill>
                <a:cs typeface="B Nazanin" panose="00000400000000000000" pitchFamily="2" charset="-78"/>
              </a:rPr>
              <a:t>پس از نصب، نرم افزار </a:t>
            </a:r>
            <a:r>
              <a:rPr lang="en-US" dirty="0" smtClean="0">
                <a:solidFill>
                  <a:schemeClr val="tx1"/>
                </a:solidFill>
                <a:cs typeface="+mj-cs"/>
              </a:rPr>
              <a:t>Adobe connect </a:t>
            </a:r>
            <a:r>
              <a:rPr lang="fa-IR" dirty="0">
                <a:solidFill>
                  <a:schemeClr val="tx1"/>
                </a:solidFill>
                <a:cs typeface="+mj-cs"/>
              </a:rPr>
              <a:t> </a:t>
            </a:r>
            <a:r>
              <a:rPr lang="fa-IR" dirty="0" smtClean="0">
                <a:solidFill>
                  <a:schemeClr val="tx1"/>
                </a:solidFill>
                <a:cs typeface="B Nazanin" panose="00000400000000000000" pitchFamily="2" charset="-78"/>
              </a:rPr>
              <a:t>را اجرا کنید.</a:t>
            </a:r>
            <a:endParaRPr lang="en-US" sz="1600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7728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401523" cy="6858000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1450730" y="1614846"/>
            <a:ext cx="5366651" cy="3260483"/>
            <a:chOff x="957672" y="3228493"/>
            <a:chExt cx="5366651" cy="3260483"/>
          </a:xfrm>
        </p:grpSpPr>
        <p:sp>
          <p:nvSpPr>
            <p:cNvPr id="14" name="Rectangle 13"/>
            <p:cNvSpPr/>
            <p:nvPr/>
          </p:nvSpPr>
          <p:spPr>
            <a:xfrm>
              <a:off x="1894135" y="3228493"/>
              <a:ext cx="4430188" cy="1074286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r" rtl="1">
                <a:buFont typeface="Wingdings" panose="05000000000000000000" pitchFamily="2" charset="2"/>
                <a:buChar char="ü"/>
              </a:pP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در این قسمت نام و نام خانوادگی خود را به انگلیسی بنویسید. پس از آن روی </a:t>
              </a:r>
              <a:r>
                <a:rPr lang="en-US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Enter Room</a:t>
              </a: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‌ کلیک نمایید.</a:t>
              </a:r>
              <a:endParaRPr lang="en-US" sz="1600" dirty="0">
                <a:solidFill>
                  <a:schemeClr val="tx1"/>
                </a:solidFill>
                <a:cs typeface="B Nazanin" panose="00000400000000000000" pitchFamily="2" charset="-78"/>
              </a:endParaRPr>
            </a:p>
          </p:txBody>
        </p:sp>
        <p:sp>
          <p:nvSpPr>
            <p:cNvPr id="15" name="Down Arrow 14"/>
            <p:cNvSpPr/>
            <p:nvPr/>
          </p:nvSpPr>
          <p:spPr>
            <a:xfrm rot="2541865">
              <a:off x="957672" y="4071939"/>
              <a:ext cx="252228" cy="2417037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8800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Content Placeholder 2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grpSp>
        <p:nvGrpSpPr>
          <p:cNvPr id="9" name="Group 8"/>
          <p:cNvGrpSpPr/>
          <p:nvPr/>
        </p:nvGrpSpPr>
        <p:grpSpPr>
          <a:xfrm>
            <a:off x="299301" y="922771"/>
            <a:ext cx="2126012" cy="922771"/>
            <a:chOff x="802641" y="1073773"/>
            <a:chExt cx="2126012" cy="922771"/>
          </a:xfrm>
        </p:grpSpPr>
        <p:sp>
          <p:nvSpPr>
            <p:cNvPr id="5" name="Rectangle 4"/>
            <p:cNvSpPr/>
            <p:nvPr/>
          </p:nvSpPr>
          <p:spPr>
            <a:xfrm>
              <a:off x="802641" y="1439533"/>
              <a:ext cx="2126012" cy="557011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r" rtl="1">
                <a:buFont typeface="Wingdings" panose="05000000000000000000" pitchFamily="2" charset="2"/>
                <a:buChar char="ü"/>
              </a:pP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تنظیمات مربوط به صدا</a:t>
              </a:r>
              <a:endParaRPr lang="en-US" sz="1600" dirty="0">
                <a:solidFill>
                  <a:schemeClr val="tx1"/>
                </a:solidFill>
                <a:cs typeface="B Nazanin" panose="00000400000000000000" pitchFamily="2" charset="-78"/>
              </a:endParaRPr>
            </a:p>
          </p:txBody>
        </p:sp>
        <p:sp>
          <p:nvSpPr>
            <p:cNvPr id="8" name="Down Arrow 7"/>
            <p:cNvSpPr/>
            <p:nvPr/>
          </p:nvSpPr>
          <p:spPr>
            <a:xfrm>
              <a:off x="1727625" y="1073773"/>
              <a:ext cx="276044" cy="365760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329944" y="696267"/>
            <a:ext cx="4822472" cy="1478976"/>
            <a:chOff x="2329944" y="696267"/>
            <a:chExt cx="4822472" cy="1478976"/>
          </a:xfrm>
        </p:grpSpPr>
        <p:sp>
          <p:nvSpPr>
            <p:cNvPr id="6" name="Rectangle 5"/>
            <p:cNvSpPr/>
            <p:nvPr/>
          </p:nvSpPr>
          <p:spPr>
            <a:xfrm>
              <a:off x="3254928" y="1149276"/>
              <a:ext cx="3897488" cy="1025967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r" rtl="1">
                <a:buFont typeface="Wingdings" panose="05000000000000000000" pitchFamily="2" charset="2"/>
                <a:buChar char="ü"/>
              </a:pP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قابلیت‌ های موجود در محیط آموزش مجازی حین برگزاری جلسه مانند : کسب اجازه به منظور پرسیدن سوال، تشویق، موافق بودن و ... </a:t>
              </a:r>
              <a:endParaRPr lang="en-US" sz="1600" dirty="0">
                <a:solidFill>
                  <a:schemeClr val="tx1"/>
                </a:solidFill>
                <a:cs typeface="B Nazanin" panose="00000400000000000000" pitchFamily="2" charset="-78"/>
              </a:endParaRPr>
            </a:p>
          </p:txBody>
        </p:sp>
        <p:sp>
          <p:nvSpPr>
            <p:cNvPr id="10" name="Bent Arrow 9"/>
            <p:cNvSpPr/>
            <p:nvPr/>
          </p:nvSpPr>
          <p:spPr>
            <a:xfrm rot="5400000">
              <a:off x="2700156" y="326055"/>
              <a:ext cx="453009" cy="1193433"/>
            </a:xfrm>
            <a:prstGeom prst="ben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269998" y="4106486"/>
            <a:ext cx="4865312" cy="1336782"/>
            <a:chOff x="4236442" y="5578185"/>
            <a:chExt cx="4865312" cy="1074286"/>
          </a:xfrm>
        </p:grpSpPr>
        <p:sp>
          <p:nvSpPr>
            <p:cNvPr id="7" name="Rectangle 6"/>
            <p:cNvSpPr/>
            <p:nvPr/>
          </p:nvSpPr>
          <p:spPr>
            <a:xfrm>
              <a:off x="4236442" y="5578185"/>
              <a:ext cx="4430188" cy="1074286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r" rtl="1">
                <a:buFont typeface="Wingdings" panose="05000000000000000000" pitchFamily="2" charset="2"/>
                <a:buChar char="ü"/>
              </a:pP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هنگامی که وارد محیط شوید در لیست</a:t>
              </a:r>
              <a:r>
                <a:rPr lang="en-US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Participants</a:t>
              </a:r>
              <a:r>
                <a:rPr lang="en-US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 </a:t>
              </a: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 و یا شرکت کننده‌ها قرار خواهید گرفت. در این حالت تنها امکان چت برای شما امکان پذیر می باشد.</a:t>
              </a:r>
              <a:endParaRPr lang="en-US" sz="1600" dirty="0">
                <a:solidFill>
                  <a:schemeClr val="tx1"/>
                </a:solidFill>
                <a:cs typeface="B Nazanin" panose="00000400000000000000" pitchFamily="2" charset="-78"/>
              </a:endParaRPr>
            </a:p>
          </p:txBody>
        </p:sp>
        <p:sp>
          <p:nvSpPr>
            <p:cNvPr id="12" name="Down Arrow 11"/>
            <p:cNvSpPr/>
            <p:nvPr/>
          </p:nvSpPr>
          <p:spPr>
            <a:xfrm rot="16200000">
              <a:off x="8780852" y="5932448"/>
              <a:ext cx="276044" cy="365760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4273557" y="2891856"/>
            <a:ext cx="4430188" cy="113667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r" rtl="1">
              <a:buFont typeface="Wingdings" panose="05000000000000000000" pitchFamily="2" charset="2"/>
              <a:buChar char="ü"/>
            </a:pPr>
            <a:r>
              <a:rPr lang="fa-IR" dirty="0" smtClean="0">
                <a:solidFill>
                  <a:schemeClr val="tx1"/>
                </a:solidFill>
                <a:cs typeface="B Nazanin" panose="00000400000000000000" pitchFamily="2" charset="-78"/>
              </a:rPr>
              <a:t>هنگامی که شما به عنوان ارائه دهنده قرار داده شوید (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Presenters</a:t>
            </a:r>
            <a:r>
              <a:rPr lang="fa-IR" dirty="0" smtClean="0">
                <a:solidFill>
                  <a:schemeClr val="tx1"/>
                </a:solidFill>
                <a:cs typeface="B Nazanin" panose="00000400000000000000" pitchFamily="2" charset="-78"/>
              </a:rPr>
              <a:t>)، نام شما در این قسمت قرار می‌گیرد. (توضیحات بیشتر در اسلاید بعدی)</a:t>
            </a:r>
            <a:endParaRPr lang="en-US" sz="1600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17" name="Down Arrow 16"/>
          <p:cNvSpPr/>
          <p:nvPr/>
        </p:nvSpPr>
        <p:spPr>
          <a:xfrm rot="16200000">
            <a:off x="8814408" y="3252413"/>
            <a:ext cx="276044" cy="36576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269998" y="2298882"/>
            <a:ext cx="4430188" cy="53058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r" rtl="1">
              <a:buFont typeface="Wingdings" panose="05000000000000000000" pitchFamily="2" charset="2"/>
              <a:buChar char="ü"/>
            </a:pPr>
            <a:r>
              <a:rPr lang="fa-IR" dirty="0" smtClean="0">
                <a:solidFill>
                  <a:schemeClr val="tx1"/>
                </a:solidFill>
                <a:cs typeface="B Nazanin" panose="00000400000000000000" pitchFamily="2" charset="-78"/>
              </a:rPr>
              <a:t>این قسمت مربوط به </a:t>
            </a:r>
            <a:r>
              <a:rPr lang="fa-IR" dirty="0" smtClean="0">
                <a:solidFill>
                  <a:schemeClr val="tx1"/>
                </a:solidFill>
                <a:cs typeface="B Nazanin" panose="00000400000000000000" pitchFamily="2" charset="-78"/>
              </a:rPr>
              <a:t>میزبان می‌باشد</a:t>
            </a:r>
            <a:r>
              <a:rPr lang="fa-IR" dirty="0" smtClean="0">
                <a:solidFill>
                  <a:schemeClr val="tx1"/>
                </a:solidFill>
                <a:cs typeface="B Nazanin" panose="00000400000000000000" pitchFamily="2" charset="-78"/>
              </a:rPr>
              <a:t>. (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Hosts</a:t>
            </a:r>
            <a:r>
              <a:rPr lang="fa-IR" dirty="0" smtClean="0">
                <a:solidFill>
                  <a:schemeClr val="tx1"/>
                </a:solidFill>
                <a:cs typeface="B Nazanin" panose="00000400000000000000" pitchFamily="2" charset="-78"/>
              </a:rPr>
              <a:t>).</a:t>
            </a:r>
            <a:endParaRPr lang="en-US" sz="1600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21" name="Bent Arrow 20"/>
          <p:cNvSpPr/>
          <p:nvPr/>
        </p:nvSpPr>
        <p:spPr>
          <a:xfrm rot="5400000">
            <a:off x="8723162" y="2565643"/>
            <a:ext cx="668561" cy="575786"/>
          </a:xfrm>
          <a:prstGeom prst="ben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0" y="6228272"/>
            <a:ext cx="2329944" cy="57100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dirty="0" smtClean="0">
                <a:solidFill>
                  <a:srgbClr val="FF0000"/>
                </a:solidFill>
                <a:cs typeface="B Nazanin" panose="00000400000000000000" pitchFamily="2" charset="-78"/>
              </a:rPr>
              <a:t>به عنوان شرکت کننده</a:t>
            </a:r>
            <a:endParaRPr lang="en-US" sz="1600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2871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grpSp>
        <p:nvGrpSpPr>
          <p:cNvPr id="11" name="Group 10"/>
          <p:cNvGrpSpPr/>
          <p:nvPr/>
        </p:nvGrpSpPr>
        <p:grpSpPr>
          <a:xfrm>
            <a:off x="125834" y="916768"/>
            <a:ext cx="4075229" cy="1343353"/>
            <a:chOff x="125834" y="916768"/>
            <a:chExt cx="4075229" cy="1586754"/>
          </a:xfrm>
        </p:grpSpPr>
        <p:sp>
          <p:nvSpPr>
            <p:cNvPr id="7" name="Rectangle 6"/>
            <p:cNvSpPr/>
            <p:nvPr/>
          </p:nvSpPr>
          <p:spPr>
            <a:xfrm>
              <a:off x="125834" y="1341251"/>
              <a:ext cx="4075229" cy="1162271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r" rtl="1">
                <a:buFont typeface="Wingdings" panose="05000000000000000000" pitchFamily="2" charset="2"/>
                <a:buChar char="ü"/>
              </a:pP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از </a:t>
              </a: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این قسمت </a:t>
              </a:r>
              <a:r>
                <a:rPr lang="fa-IR" dirty="0">
                  <a:solidFill>
                    <a:schemeClr val="tx1"/>
                  </a:solidFill>
                  <a:latin typeface="Times New Roman" panose="02020603050405020304" pitchFamily="18" charset="0"/>
                  <a:cs typeface="B Nazanin" panose="00000400000000000000" pitchFamily="2" charset="-78"/>
                </a:rPr>
                <a:t>می توانید </a:t>
              </a: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میکروفن </a:t>
              </a: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خود را روشن کنید.</a:t>
              </a:r>
              <a:endParaRPr lang="en-US" sz="1600" dirty="0">
                <a:solidFill>
                  <a:schemeClr val="tx1"/>
                </a:solidFill>
                <a:cs typeface="B Nazanin" panose="00000400000000000000" pitchFamily="2" charset="-78"/>
              </a:endParaRPr>
            </a:p>
          </p:txBody>
        </p:sp>
        <p:sp>
          <p:nvSpPr>
            <p:cNvPr id="10" name="Down Arrow 9"/>
            <p:cNvSpPr/>
            <p:nvPr/>
          </p:nvSpPr>
          <p:spPr>
            <a:xfrm>
              <a:off x="1865647" y="916768"/>
              <a:ext cx="276044" cy="365760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860022" y="1540345"/>
            <a:ext cx="4325621" cy="650764"/>
            <a:chOff x="4985857" y="1370327"/>
            <a:chExt cx="4325621" cy="1196008"/>
          </a:xfrm>
        </p:grpSpPr>
        <p:sp>
          <p:nvSpPr>
            <p:cNvPr id="9" name="Rectangle 8"/>
            <p:cNvSpPr/>
            <p:nvPr/>
          </p:nvSpPr>
          <p:spPr>
            <a:xfrm>
              <a:off x="4985857" y="1370327"/>
              <a:ext cx="3897488" cy="1196008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r" rtl="1">
                <a:buFont typeface="Wingdings" panose="05000000000000000000" pitchFamily="2" charset="2"/>
                <a:buChar char="ü"/>
              </a:pP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از این </a:t>
              </a: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قسمت </a:t>
              </a:r>
              <a:r>
                <a:rPr lang="fa-IR" dirty="0">
                  <a:solidFill>
                    <a:schemeClr val="tx1"/>
                  </a:solidFill>
                  <a:latin typeface="Times New Roman" panose="02020603050405020304" pitchFamily="18" charset="0"/>
                  <a:cs typeface="B Nazanin" panose="00000400000000000000" pitchFamily="2" charset="-78"/>
                </a:rPr>
                <a:t>می توانید</a:t>
              </a: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 </a:t>
              </a:r>
              <a:r>
                <a:rPr lang="en-US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 </a:t>
              </a:r>
              <a:r>
                <a:rPr lang="en-US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Webcam</a:t>
              </a: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خود </a:t>
              </a: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را فعال کنید.</a:t>
              </a:r>
              <a:endParaRPr lang="en-US" sz="1600" dirty="0">
                <a:solidFill>
                  <a:schemeClr val="tx1"/>
                </a:solidFill>
                <a:cs typeface="B Nazanin" panose="00000400000000000000" pitchFamily="2" charset="-78"/>
              </a:endParaRPr>
            </a:p>
          </p:txBody>
        </p:sp>
        <p:sp>
          <p:nvSpPr>
            <p:cNvPr id="12" name="Down Arrow 11"/>
            <p:cNvSpPr/>
            <p:nvPr/>
          </p:nvSpPr>
          <p:spPr>
            <a:xfrm rot="16200000">
              <a:off x="8876518" y="1624167"/>
              <a:ext cx="504160" cy="365760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786332" y="4875384"/>
            <a:ext cx="4426205" cy="1154479"/>
            <a:chOff x="2299771" y="5278056"/>
            <a:chExt cx="4426205" cy="1452249"/>
          </a:xfrm>
        </p:grpSpPr>
        <p:sp>
          <p:nvSpPr>
            <p:cNvPr id="8" name="Rectangle 7"/>
            <p:cNvSpPr/>
            <p:nvPr/>
          </p:nvSpPr>
          <p:spPr>
            <a:xfrm>
              <a:off x="2299771" y="5679757"/>
              <a:ext cx="4426205" cy="1050548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r" rtl="1">
                <a:buFont typeface="Wingdings" panose="05000000000000000000" pitchFamily="2" charset="2"/>
                <a:buChar char="ü"/>
              </a:pP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از این </a:t>
              </a: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قسمت </a:t>
              </a:r>
              <a:r>
                <a:rPr lang="fa-IR" dirty="0">
                  <a:solidFill>
                    <a:schemeClr val="tx1"/>
                  </a:solidFill>
                  <a:latin typeface="Times New Roman" panose="02020603050405020304" pitchFamily="18" charset="0"/>
                  <a:cs typeface="B Nazanin" panose="00000400000000000000" pitchFamily="2" charset="-78"/>
                </a:rPr>
                <a:t>می توانید</a:t>
              </a: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 </a:t>
              </a: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فایلی را </a:t>
              </a: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جهت ارائه بارگذاری </a:t>
              </a: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کنید.</a:t>
              </a:r>
              <a:r>
                <a:rPr lang="en-US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 </a:t>
              </a: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(</a:t>
              </a:r>
              <a:r>
                <a:rPr lang="en-US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Share Document</a:t>
              </a: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)</a:t>
              </a:r>
              <a:endParaRPr lang="en-US" sz="1600" dirty="0">
                <a:solidFill>
                  <a:schemeClr val="tx1"/>
                </a:solidFill>
                <a:cs typeface="B Nazanin" panose="00000400000000000000" pitchFamily="2" charset="-78"/>
              </a:endParaRPr>
            </a:p>
          </p:txBody>
        </p:sp>
        <p:sp>
          <p:nvSpPr>
            <p:cNvPr id="14" name="Down Arrow 13"/>
            <p:cNvSpPr/>
            <p:nvPr/>
          </p:nvSpPr>
          <p:spPr>
            <a:xfrm rot="10800000">
              <a:off x="4639210" y="5278056"/>
              <a:ext cx="276044" cy="365760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15679" y="6211019"/>
            <a:ext cx="2589498" cy="56309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dirty="0" smtClean="0">
                <a:solidFill>
                  <a:srgbClr val="FF0000"/>
                </a:solidFill>
                <a:cs typeface="B Nazanin" panose="00000400000000000000" pitchFamily="2" charset="-78"/>
              </a:rPr>
              <a:t>به عنوان ارائه دهنده</a:t>
            </a:r>
            <a:endParaRPr lang="en-US" sz="1600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7804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977" y="2830419"/>
            <a:ext cx="10515600" cy="1325563"/>
          </a:xfrm>
        </p:spPr>
        <p:txBody>
          <a:bodyPr/>
          <a:lstStyle/>
          <a:p>
            <a:pPr algn="ctr"/>
            <a:r>
              <a:rPr lang="fa-IR" dirty="0" smtClean="0">
                <a:solidFill>
                  <a:schemeClr val="accent6">
                    <a:lumMod val="50000"/>
                  </a:schemeClr>
                </a:solidFill>
                <a:cs typeface="B Nazanin" panose="00000400000000000000" pitchFamily="2" charset="-78"/>
              </a:rPr>
              <a:t>موفق باشید</a:t>
            </a:r>
            <a:endParaRPr lang="en-US" dirty="0">
              <a:solidFill>
                <a:schemeClr val="accent6">
                  <a:lumMod val="50000"/>
                </a:schemeClr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156367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318</TotalTime>
  <Words>209</Words>
  <Application>Microsoft Office PowerPoint</Application>
  <PresentationFormat>Widescreen</PresentationFormat>
  <Paragraphs>17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B Nazanin</vt:lpstr>
      <vt:lpstr>Calibri</vt:lpstr>
      <vt:lpstr>Calibri Light</vt:lpstr>
      <vt:lpstr>Times New Roman</vt:lpstr>
      <vt:lpstr>Wingdings</vt:lpstr>
      <vt:lpstr>Office Theme</vt:lpstr>
      <vt:lpstr>مراحل راه‌اندازی و چگونگی استفاده از محیط آموزش مجازی</vt:lpstr>
      <vt:lpstr>PowerPoint Presentation</vt:lpstr>
      <vt:lpstr>PowerPoint Presentation</vt:lpstr>
      <vt:lpstr>PowerPoint Presentation</vt:lpstr>
      <vt:lpstr>PowerPoint Presentation</vt:lpstr>
      <vt:lpstr>موفق باشید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</dc:title>
  <dc:creator>alireza</dc:creator>
  <cp:lastModifiedBy>alireza</cp:lastModifiedBy>
  <cp:revision>48</cp:revision>
  <dcterms:created xsi:type="dcterms:W3CDTF">2020-09-17T16:01:05Z</dcterms:created>
  <dcterms:modified xsi:type="dcterms:W3CDTF">2021-11-02T08:19:06Z</dcterms:modified>
</cp:coreProperties>
</file>