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00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0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5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83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7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3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37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19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7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88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C2CE-D4CD-4B75-8CA7-7F7CBD0F6B77}" type="datetimeFigureOut">
              <a:rPr lang="en-US" smtClean="0"/>
              <a:t>9/18/2020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61EB5-1661-4B0E-A8A8-3AEBBE1B5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6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308" y="1975812"/>
            <a:ext cx="10515600" cy="926780"/>
          </a:xfrm>
        </p:spPr>
        <p:txBody>
          <a:bodyPr/>
          <a:lstStyle/>
          <a:p>
            <a:r>
              <a:rPr lang="fa-IR" dirty="0" smtClean="0">
                <a:solidFill>
                  <a:srgbClr val="C00000"/>
                </a:solidFill>
                <a:cs typeface="B Nazanin" panose="00000400000000000000" pitchFamily="2" charset="-78"/>
              </a:rPr>
              <a:t>مراحل راه‌اندازی و چگونگی استفاده از محیط آموزش مجازی</a:t>
            </a:r>
            <a:endParaRPr lang="en-US" dirty="0">
              <a:solidFill>
                <a:srgbClr val="C00000"/>
              </a:solidFill>
              <a:cs typeface="B Nazanin" panose="00000400000000000000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693532"/>
            <a:ext cx="12192000" cy="81632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دانشکده فنی مهندسی</a:t>
            </a:r>
          </a:p>
          <a:p>
            <a:pPr algn="ctr"/>
            <a:r>
              <a:rPr lang="fa-IR" sz="2400" dirty="0" smtClean="0">
                <a:solidFill>
                  <a:schemeClr val="tx1"/>
                </a:solidFill>
                <a:cs typeface="B Nazanin" panose="00000400000000000000" pitchFamily="2" charset="-78"/>
              </a:rPr>
              <a:t>گروه مهندسی مکانیک</a:t>
            </a:r>
            <a:endParaRPr lang="en-US" sz="24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473" y="-186758"/>
            <a:ext cx="1954967" cy="21625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76" t="17931" r="33890" b="16507"/>
          <a:stretch/>
        </p:blipFill>
        <p:spPr>
          <a:xfrm>
            <a:off x="0" y="0"/>
            <a:ext cx="1476462" cy="1789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600699" y="1091358"/>
            <a:ext cx="4047392" cy="5915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dirty="0" smtClean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2. آدرس مربوط به محیط آموزش مجازی دانشگاه فردوسی\ محیط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Vroom</a:t>
            </a:r>
            <a:r>
              <a:rPr lang="fa-IR" sz="1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اساتید</a:t>
            </a:r>
            <a:r>
              <a:rPr lang="en-US" sz="1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459527" y="1724589"/>
            <a:ext cx="3578470" cy="5915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dirty="0" smtClean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1. به منظور پیشگیری از بروز هرگونه مشکل احتمالی توصیه می‌شود از مرورگر فایرفاکس استفاده کنید.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86664" y="2244113"/>
            <a:ext cx="3905554" cy="5915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3. وارد شدن به محیط آموزشی به عنوان میهمان</a:t>
            </a:r>
            <a:r>
              <a:rPr lang="en-US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(نام و نام خانوادگی خود را در کادر مربوطه وارد کنید.)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932981" y="709050"/>
            <a:ext cx="276044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3547656">
            <a:off x="2933843" y="2652807"/>
            <a:ext cx="274320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</p:spPr>
      </p:pic>
      <p:grpSp>
        <p:nvGrpSpPr>
          <p:cNvPr id="10" name="Group 9"/>
          <p:cNvGrpSpPr/>
          <p:nvPr/>
        </p:nvGrpSpPr>
        <p:grpSpPr>
          <a:xfrm>
            <a:off x="1747965" y="2571637"/>
            <a:ext cx="4413152" cy="842682"/>
            <a:chOff x="1605352" y="2571638"/>
            <a:chExt cx="4413152" cy="720990"/>
          </a:xfrm>
        </p:grpSpPr>
        <p:sp>
          <p:nvSpPr>
            <p:cNvPr id="7" name="Rectangle 6"/>
            <p:cNvSpPr/>
            <p:nvPr/>
          </p:nvSpPr>
          <p:spPr>
            <a:xfrm>
              <a:off x="1971112" y="2571638"/>
              <a:ext cx="4047392" cy="72099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 rtl="1"/>
              <a:r>
                <a:rPr lang="fa-IR" dirty="0" smtClean="0">
                  <a:solidFill>
                    <a:schemeClr val="tx1"/>
                  </a:solidFill>
                </a:rPr>
                <a:t> </a:t>
              </a:r>
              <a:r>
                <a:rPr lang="fa-IR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4. در صورتی که بر روی سیستم نرم افزار 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Adobe Flash Player</a:t>
              </a:r>
              <a:r>
                <a:rPr lang="fa-IR" sz="1600" dirty="0" smtClean="0">
                  <a:solidFill>
                    <a:schemeClr val="tx1"/>
                  </a:solidFill>
                  <a:cs typeface="+mj-cs"/>
                </a:rPr>
                <a:t> </a:t>
              </a:r>
              <a:r>
                <a:rPr lang="fa-IR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نصب نباشد، از این لینک می‌توانید نرم افزار ذکر شده را دانلود کنید.</a:t>
              </a:r>
              <a:r>
                <a:rPr lang="en-US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(</a:t>
              </a:r>
              <a:r>
                <a:rPr lang="en-US" sz="16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VPN</a:t>
              </a:r>
              <a:r>
                <a:rPr lang="en-US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sz="1600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سیستم را نیز فعال کنید.)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 rot="5400000">
              <a:off x="1674990" y="2573031"/>
              <a:ext cx="226483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2113725" y="4230765"/>
            <a:ext cx="4047392" cy="8748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5. پس از نصب نرم افزار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Adobe Flash Player</a:t>
            </a:r>
            <a:r>
              <a:rPr lang="en-US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 مرورگر خود را بسته و مجددا مرحله 3 را انجام دهید.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</a:t>
            </a:r>
            <a:r>
              <a:rPr lang="en-US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 سیستم خود را نیز غیرفعال کنید.)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804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726422"/>
          </a:xfrm>
        </p:spPr>
      </p:pic>
      <p:sp>
        <p:nvSpPr>
          <p:cNvPr id="10" name="Rectangle 9"/>
          <p:cNvSpPr/>
          <p:nvPr/>
        </p:nvSpPr>
        <p:spPr>
          <a:xfrm>
            <a:off x="4907159" y="2521227"/>
            <a:ext cx="2377682" cy="378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fa-IR" dirty="0" smtClean="0">
                <a:solidFill>
                  <a:schemeClr val="tx1"/>
                </a:solidFill>
              </a:rPr>
              <a:t> </a:t>
            </a:r>
            <a:r>
              <a:rPr lang="fa-IR" sz="1600" dirty="0" smtClean="0">
                <a:solidFill>
                  <a:schemeClr val="tx1"/>
                </a:solidFill>
                <a:cs typeface="B Nazanin" panose="00000400000000000000" pitchFamily="2" charset="-78"/>
              </a:rPr>
              <a:t>6. بر روی این قسمت کلیک کنید.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1" name="Down Arrow 10"/>
          <p:cNvSpPr/>
          <p:nvPr/>
        </p:nvSpPr>
        <p:spPr>
          <a:xfrm rot="10800000">
            <a:off x="5945389" y="2092398"/>
            <a:ext cx="301222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3554963"/>
            <a:ext cx="12192000" cy="2817546"/>
            <a:chOff x="0" y="2414060"/>
            <a:chExt cx="12192000" cy="281754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414060"/>
              <a:ext cx="12192000" cy="2392832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652060" y="3798393"/>
              <a:ext cx="2377682" cy="1433213"/>
              <a:chOff x="652060" y="3798393"/>
              <a:chExt cx="2377682" cy="1433213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652060" y="4884529"/>
                <a:ext cx="2377682" cy="34707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 rtl="1"/>
                <a:r>
                  <a:rPr lang="fa-IR" dirty="0" smtClean="0">
                    <a:solidFill>
                      <a:schemeClr val="tx1"/>
                    </a:solidFill>
                  </a:rPr>
                  <a:t> </a:t>
                </a:r>
                <a:r>
                  <a:rPr lang="fa-IR" sz="1600" dirty="0" smtClean="0">
                    <a:solidFill>
                      <a:schemeClr val="tx1"/>
                    </a:solidFill>
                    <a:cs typeface="B Nazanin" panose="00000400000000000000" pitchFamily="2" charset="-78"/>
                  </a:rPr>
                  <a:t>7. بر روی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Allow</a:t>
                </a:r>
                <a:r>
                  <a:rPr lang="en-US" sz="1600" dirty="0" smtClean="0">
                    <a:solidFill>
                      <a:schemeClr val="tx1"/>
                    </a:solidFill>
                    <a:cs typeface="B Nazanin" panose="00000400000000000000" pitchFamily="2" charset="-78"/>
                  </a:rPr>
                  <a:t> </a:t>
                </a:r>
                <a:r>
                  <a:rPr lang="fa-IR" sz="1600" dirty="0" smtClean="0">
                    <a:solidFill>
                      <a:schemeClr val="tx1"/>
                    </a:solidFill>
                    <a:cs typeface="B Nazanin" panose="00000400000000000000" pitchFamily="2" charset="-78"/>
                  </a:rPr>
                  <a:t> کلیک کنید.</a:t>
                </a:r>
                <a:endParaRPr lang="en-US" sz="1600" dirty="0">
                  <a:solidFill>
                    <a:schemeClr val="tx1"/>
                  </a:solidFill>
                  <a:cs typeface="B Nazanin" panose="00000400000000000000" pitchFamily="2" charset="-78"/>
                </a:endParaRPr>
              </a:p>
            </p:txBody>
          </p:sp>
          <p:sp>
            <p:nvSpPr>
              <p:cNvPr id="16" name="Bent Arrow 15"/>
              <p:cNvSpPr/>
              <p:nvPr/>
            </p:nvSpPr>
            <p:spPr>
              <a:xfrm>
                <a:off x="1840901" y="3798393"/>
                <a:ext cx="536781" cy="1008499"/>
              </a:xfrm>
              <a:prstGeom prst="ben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189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Content Placeholder 2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9" name="Group 8"/>
          <p:cNvGrpSpPr/>
          <p:nvPr/>
        </p:nvGrpSpPr>
        <p:grpSpPr>
          <a:xfrm>
            <a:off x="299301" y="922771"/>
            <a:ext cx="2126012" cy="812763"/>
            <a:chOff x="802641" y="1073773"/>
            <a:chExt cx="2126012" cy="812763"/>
          </a:xfrm>
        </p:grpSpPr>
        <p:sp>
          <p:nvSpPr>
            <p:cNvPr id="5" name="Rectangle 4"/>
            <p:cNvSpPr/>
            <p:nvPr/>
          </p:nvSpPr>
          <p:spPr>
            <a:xfrm>
              <a:off x="802641" y="1439534"/>
              <a:ext cx="2126012" cy="44700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تنظیمات مربوط به صدا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8" name="Down Arrow 7"/>
            <p:cNvSpPr/>
            <p:nvPr/>
          </p:nvSpPr>
          <p:spPr>
            <a:xfrm>
              <a:off x="1727625" y="1073773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329944" y="696267"/>
            <a:ext cx="4822472" cy="1326450"/>
            <a:chOff x="2329944" y="696267"/>
            <a:chExt cx="4822472" cy="1326450"/>
          </a:xfrm>
        </p:grpSpPr>
        <p:sp>
          <p:nvSpPr>
            <p:cNvPr id="6" name="Rectangle 5"/>
            <p:cNvSpPr/>
            <p:nvPr/>
          </p:nvSpPr>
          <p:spPr>
            <a:xfrm>
              <a:off x="3254928" y="1149276"/>
              <a:ext cx="3897488" cy="87344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قابلیت‌ های موجود در محیط آموزش مجازی حین برگزاری جلسه مانند : کسب اجازه به منظور پرسیدن سوال، تشویق، موافق بودن و ... 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Bent Arrow 9"/>
            <p:cNvSpPr/>
            <p:nvPr/>
          </p:nvSpPr>
          <p:spPr>
            <a:xfrm rot="5400000">
              <a:off x="2700156" y="326055"/>
              <a:ext cx="453009" cy="1193433"/>
            </a:xfrm>
            <a:prstGeom prst="ben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269998" y="4106486"/>
            <a:ext cx="4865312" cy="1074286"/>
            <a:chOff x="4236442" y="5578185"/>
            <a:chExt cx="4865312" cy="1074286"/>
          </a:xfrm>
        </p:grpSpPr>
        <p:sp>
          <p:nvSpPr>
            <p:cNvPr id="7" name="Rectangle 6"/>
            <p:cNvSpPr/>
            <p:nvPr/>
          </p:nvSpPr>
          <p:spPr>
            <a:xfrm>
              <a:off x="4236442" y="5578185"/>
              <a:ext cx="4430188" cy="10742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هنگامی که وارد محیط شوید در لیست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Participants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و یا شرکت کننده‌ها قرار خواهید گرفت. در این حالت تنها امکان چت برای شما امکان پذیر می باشد.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780852" y="593244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273557" y="2891857"/>
            <a:ext cx="4430188" cy="10742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هنگامی که شما به عنوان ارائه دهنده قرار داده شوید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Presenters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)، نام شما در این قسمت قرار می‌گیرد. (توضیحات بیشتر در اسلاید بعدی)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17" name="Down Arrow 16"/>
          <p:cNvSpPr/>
          <p:nvPr/>
        </p:nvSpPr>
        <p:spPr>
          <a:xfrm rot="16200000">
            <a:off x="8814408" y="3252413"/>
            <a:ext cx="276044" cy="36576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269998" y="2298883"/>
            <a:ext cx="4430188" cy="4693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این قسمت مربوط به اساتید و داوران می‌باشد.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Hosts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21" name="Bent Arrow 20"/>
          <p:cNvSpPr/>
          <p:nvPr/>
        </p:nvSpPr>
        <p:spPr>
          <a:xfrm rot="5400000">
            <a:off x="8723162" y="2565643"/>
            <a:ext cx="668561" cy="575786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0" y="6352275"/>
            <a:ext cx="2126012" cy="4470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شرکت کننده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2871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pSp>
        <p:nvGrpSpPr>
          <p:cNvPr id="11" name="Group 10"/>
          <p:cNvGrpSpPr/>
          <p:nvPr/>
        </p:nvGrpSpPr>
        <p:grpSpPr>
          <a:xfrm>
            <a:off x="125835" y="916768"/>
            <a:ext cx="3897488" cy="1098828"/>
            <a:chOff x="125835" y="916768"/>
            <a:chExt cx="3897488" cy="1297924"/>
          </a:xfrm>
        </p:grpSpPr>
        <p:sp>
          <p:nvSpPr>
            <p:cNvPr id="7" name="Rectangle 6"/>
            <p:cNvSpPr/>
            <p:nvPr/>
          </p:nvSpPr>
          <p:spPr>
            <a:xfrm>
              <a:off x="125835" y="1341251"/>
              <a:ext cx="3897488" cy="87344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پس از اینکه به عنوان ارائه دهنده معرفی شدید، ابتدا از این قسمت میکروفن خود را روشن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0" name="Down Arrow 9"/>
            <p:cNvSpPr/>
            <p:nvPr/>
          </p:nvSpPr>
          <p:spPr>
            <a:xfrm>
              <a:off x="1865647" y="91676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860022" y="1540345"/>
            <a:ext cx="4325621" cy="475251"/>
            <a:chOff x="4985857" y="1370327"/>
            <a:chExt cx="4325621" cy="873441"/>
          </a:xfrm>
        </p:grpSpPr>
        <p:sp>
          <p:nvSpPr>
            <p:cNvPr id="9" name="Rectangle 8"/>
            <p:cNvSpPr/>
            <p:nvPr/>
          </p:nvSpPr>
          <p:spPr>
            <a:xfrm>
              <a:off x="4985857" y="1370327"/>
              <a:ext cx="3897488" cy="87344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قسمت 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Webcam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خود را فعال کنید.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6200000">
              <a:off x="8876518" y="1624167"/>
              <a:ext cx="504160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15049" y="4875384"/>
            <a:ext cx="3897488" cy="1013687"/>
            <a:chOff x="2828488" y="5278056"/>
            <a:chExt cx="3897488" cy="1275143"/>
          </a:xfrm>
        </p:grpSpPr>
        <p:sp>
          <p:nvSpPr>
            <p:cNvPr id="8" name="Rectangle 7"/>
            <p:cNvSpPr/>
            <p:nvPr/>
          </p:nvSpPr>
          <p:spPr>
            <a:xfrm>
              <a:off x="2828488" y="5679758"/>
              <a:ext cx="3897488" cy="87344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از این قسمت فایلی را که می‌خواهید ارائه دهید را بارگذاری کنید.</a:t>
              </a:r>
              <a:r>
                <a:rPr lang="en-US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 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(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Share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Document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)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 rot="10800000">
              <a:off x="4639210" y="5278056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15679" y="6327108"/>
            <a:ext cx="2126012" cy="4470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FF0000"/>
                </a:solidFill>
                <a:cs typeface="B Nazanin" panose="00000400000000000000" pitchFamily="2" charset="-78"/>
              </a:rPr>
              <a:t>به عنوان ارائه دهنده</a:t>
            </a:r>
            <a:endParaRPr lang="en-US" sz="1600" dirty="0">
              <a:solidFill>
                <a:srgbClr val="FF000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7804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8" name="Rectangle 7"/>
          <p:cNvSpPr/>
          <p:nvPr/>
        </p:nvSpPr>
        <p:spPr>
          <a:xfrm>
            <a:off x="6635691" y="919559"/>
            <a:ext cx="5309635" cy="139580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r" rtl="1">
              <a:buFont typeface="Wingdings" panose="05000000000000000000" pitchFamily="2" charset="2"/>
              <a:buChar char="ü"/>
            </a:pP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لازم به ذکر است که استفاده از محیط آموزش مجازی (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Vroom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) هم از طریق مرورگر و هم به صورت نرم افزاری امکان پذیر می‌باشد. چگونگی استفاده از این محیط با استفاده از مرورگر بیان شد. در صورت استفاده از طریق نرم افزاری، لازم است نرم افزار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Adobe</a:t>
            </a:r>
            <a:r>
              <a:rPr lang="en-US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Connect</a:t>
            </a:r>
            <a:r>
              <a:rPr lang="en-US" dirty="0" smtClean="0">
                <a:solidFill>
                  <a:schemeClr val="tx1"/>
                </a:solidFill>
                <a:cs typeface="B Nazanin" panose="00000400000000000000" pitchFamily="2" charset="-78"/>
              </a:rPr>
              <a:t> </a:t>
            </a:r>
            <a:r>
              <a:rPr lang="fa-IR" dirty="0" smtClean="0">
                <a:solidFill>
                  <a:schemeClr val="tx1"/>
                </a:solidFill>
                <a:cs typeface="B Nazanin" panose="00000400000000000000" pitchFamily="2" charset="-78"/>
              </a:rPr>
              <a:t> را دانلود و نصب کنید.</a:t>
            </a:r>
            <a:endParaRPr lang="en-US" sz="1600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62356" y="2707546"/>
            <a:ext cx="3897488" cy="2099346"/>
            <a:chOff x="125835" y="916768"/>
            <a:chExt cx="3897488" cy="1324368"/>
          </a:xfrm>
        </p:grpSpPr>
        <p:sp>
          <p:nvSpPr>
            <p:cNvPr id="11" name="Rectangle 10"/>
            <p:cNvSpPr/>
            <p:nvPr/>
          </p:nvSpPr>
          <p:spPr>
            <a:xfrm>
              <a:off x="125835" y="1341251"/>
              <a:ext cx="3897488" cy="89988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r" rtl="1">
                <a:buFont typeface="Wingdings" panose="05000000000000000000" pitchFamily="2" charset="2"/>
                <a:buChar char="ü"/>
              </a:pP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پس از اجرای نرم افزار </a:t>
              </a:r>
              <a:r>
                <a:rPr lang="en-US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Adobe Connect</a:t>
              </a:r>
              <a:r>
                <a:rPr lang="fa-IR" dirty="0" smtClean="0">
                  <a:solidFill>
                    <a:schemeClr val="tx1"/>
                  </a:solidFill>
                  <a:cs typeface="B Nazanin" panose="00000400000000000000" pitchFamily="2" charset="-78"/>
                </a:rPr>
                <a:t>، آدرس مربوط را به فرمت ذکر شده در بالا در این قسمت وارد و سپس کلید ادامه را بزنید. مراحل بعدی همانند موارد ذکر شده در اسلاید‌های پیشین می‌باشد.</a:t>
              </a:r>
              <a:endParaRPr lang="en-US" sz="1600" dirty="0">
                <a:solidFill>
                  <a:schemeClr val="tx1"/>
                </a:solidFill>
                <a:cs typeface="B Nazanin" panose="00000400000000000000" pitchFamily="2" charset="-78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 rot="10800000">
              <a:off x="1865647" y="916768"/>
              <a:ext cx="276044" cy="365760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5124522" y="6160432"/>
            <a:ext cx="1942956" cy="64598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rgbClr val="00B050"/>
                </a:solidFill>
                <a:cs typeface="B Nazanin" panose="00000400000000000000" pitchFamily="2" charset="-78"/>
              </a:rPr>
              <a:t>پایان آموزش</a:t>
            </a:r>
          </a:p>
          <a:p>
            <a:pPr algn="ctr" rtl="1"/>
            <a:r>
              <a:rPr lang="fa-IR" dirty="0" smtClean="0">
                <a:solidFill>
                  <a:srgbClr val="00B050"/>
                </a:solidFill>
                <a:cs typeface="B Nazanin" panose="00000400000000000000" pitchFamily="2" charset="-78"/>
              </a:rPr>
              <a:t>شاد و سلامت باشید</a:t>
            </a:r>
            <a:endParaRPr lang="en-US" sz="1600" dirty="0">
              <a:solidFill>
                <a:srgbClr val="00B050"/>
              </a:solidFill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504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416</Words>
  <Application>Microsoft Office PowerPoint</Application>
  <PresentationFormat>Widescreen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B Nazanin</vt:lpstr>
      <vt:lpstr>Calibri</vt:lpstr>
      <vt:lpstr>Calibri Light</vt:lpstr>
      <vt:lpstr>Times New Roman</vt:lpstr>
      <vt:lpstr>Wingdings</vt:lpstr>
      <vt:lpstr>Office Theme</vt:lpstr>
      <vt:lpstr>مراحل راه‌اندازی و چگونگی استفاده از محیط آموزش مجازی</vt:lpstr>
      <vt:lpstr>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</dc:title>
  <dc:creator>alireza</dc:creator>
  <cp:lastModifiedBy>alireza</cp:lastModifiedBy>
  <cp:revision>39</cp:revision>
  <dcterms:created xsi:type="dcterms:W3CDTF">2020-09-17T16:01:05Z</dcterms:created>
  <dcterms:modified xsi:type="dcterms:W3CDTF">2020-09-18T05:49:50Z</dcterms:modified>
</cp:coreProperties>
</file>